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7" r:id="rId5"/>
    <p:sldId id="264" r:id="rId6"/>
    <p:sldId id="268" r:id="rId7"/>
    <p:sldId id="278" r:id="rId8"/>
    <p:sldId id="272" r:id="rId9"/>
    <p:sldId id="274" r:id="rId10"/>
    <p:sldId id="273" r:id="rId11"/>
    <p:sldId id="275" r:id="rId12"/>
    <p:sldId id="276" r:id="rId13"/>
    <p:sldId id="269" r:id="rId14"/>
    <p:sldId id="256" r:id="rId15"/>
    <p:sldId id="257" r:id="rId16"/>
    <p:sldId id="258" r:id="rId17"/>
    <p:sldId id="259" r:id="rId18"/>
    <p:sldId id="260" r:id="rId19"/>
    <p:sldId id="261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57BB6-3666-4465-A23B-E13D43102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56A99F-1986-4AC8-9018-0E3F8DAA0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16A4E-F385-4DE8-99CC-0D4BA478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B9943-93C8-4732-B1AA-E07FD097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BAC71-202A-4E68-99F4-46B61CC3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2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E4EE7-5EDA-4724-9EF1-3A952CA9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86EF90-FEC9-4CD2-9FA0-4272A12F6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840FF-E47A-4B35-9E46-24C64980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60AF2-00E7-4B93-99B3-5C47F804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D9FB0-716D-41C4-8491-B2ED2A64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9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E3A403-0250-4711-8B6A-79A4A9A29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F0B990-C2C0-4090-ADBD-38E454A4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C0FE1-4BFB-4D57-AA38-0013BBD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9F8B8-AAF7-4E0A-ADDD-5BC6E208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0A5E7-90E8-49E6-BA8C-C0408F83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044B5-8627-4098-8A74-9B659B96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97393-CE7B-40E8-8217-7AC22285E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E6257-39EF-4D49-BE3A-BDFDA1A8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E1CDF-D457-4D4A-A95A-25EE530B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60076-84FB-4B27-AD0A-C7CF0790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3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7A7B6-B39B-44A3-9D7A-212A5BA2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E6D8B-4437-4DA9-8FAE-ACB429AC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CE4C2-0299-413B-98AE-EFDA42BC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C9BF5-06D5-49D1-9AED-9B68FEB0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5F0F0-8724-41D9-B9FE-36CFA41C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5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BDC7D-7D68-4B4C-9A61-8FA19BF2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8E323-0AF2-4951-857C-A6CDC9F99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A19472-EA28-44C8-8DEB-58910FDC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E59A47-5DD8-44F5-A335-D8D03633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D823CA-145D-422F-B8C2-603E8969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8E27D-0768-4C89-B928-6C6D0BF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9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5DC5D-B7AE-4236-B14B-A9E7E588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90542-F777-4C0C-A439-823DA7AB5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EF9121-3591-40EC-8F7C-D5AC0CFE1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047C08-3D90-4837-AE18-EE400DE22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4F270-3B06-48EF-AB2B-DA432EA8D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9CDA91-3946-464B-9A61-37BAB9A9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829D68-55FD-4583-A043-E04A93E5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816BC4-A239-41BE-A1B1-E6BDF9B1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5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E796-C48C-45A7-9197-EF6751B2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E41B7-F370-42F3-8DC1-9CE2833F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49A85B-222A-4FBF-88B0-206B228F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0732C5-10BC-4866-8D3D-27A991DF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7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176A64-5F48-40E4-8799-488D48A0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3685A5-C9E9-4C30-B7B3-E6D21E15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F5C253-795C-4C48-B864-EE290994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3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4B2C0-ABCF-4F67-BC1B-D138D7FB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8DAC3-D8BE-44A6-A7D3-26C5C5C8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DD7F9C-6181-4A00-B4D1-162799C9F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E9F05B-9588-4DD8-A8AA-5A172517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90885D-B231-43EA-BDD6-E0C98583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118C8-0CB5-48B3-A0A2-7803189E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8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DD39-8127-48B8-B046-DE53F720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C91D75-6E62-4127-98E7-10412A086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CCFF3-7FFA-4C0F-8229-4E3D7781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6CDC62-0FF1-4388-AD66-3D2D6673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359FD4-1FF8-4D05-A0A7-A3A69D60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B0106A-B5F0-4F4E-95D0-74649EEE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5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59608-313C-4494-8B1D-3AD06CD5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5BADC4-DE8F-4887-968D-137B0B01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3F14C-B3A0-4645-BCA0-7C7689654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57F5-2380-4A83-8D16-6F9C3F46F1B9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43736-EBDB-4EDF-8637-C9D8DE4C4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28FA0-8BE3-4CFF-9A63-AE8E866D8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6789-99E0-4395-B1A5-F0CDA89A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earchildren.ru/wp-content/uploads/2017/11/naglyadnii-material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archildren.ru/wp-content/uploads/2017/11/skazka-v-tablic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earchildren.ru/wp-content/uploads/2017/11/vremena-god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36.jpg"/><Relationship Id="rId7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0.jpg"/><Relationship Id="rId5" Type="http://schemas.openxmlformats.org/officeDocument/2006/relationships/image" Target="../media/image45.jpg"/><Relationship Id="rId10" Type="http://schemas.openxmlformats.org/officeDocument/2006/relationships/image" Target="../media/image49.jpg"/><Relationship Id="rId4" Type="http://schemas.openxmlformats.org/officeDocument/2006/relationships/image" Target="../media/image44.jpg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earchildren.ru/wp-content/uploads/2017/11/moem_ruki_pravilno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254ED-EF0D-44A1-9CD3-E56F4062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 b="100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FE86D1-3AB9-47E5-9879-8FE697F60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Подготовила </a:t>
            </a:r>
            <a:r>
              <a:rPr lang="ru-RU" sz="2000" dirty="0" err="1"/>
              <a:t>Ловчикова</a:t>
            </a:r>
            <a:r>
              <a:rPr lang="ru-RU" sz="2000" dirty="0"/>
              <a:t> Т.И. </a:t>
            </a:r>
          </a:p>
          <a:p>
            <a:r>
              <a:rPr lang="ru-RU" sz="2000" dirty="0"/>
              <a:t>Заведующий детского сада «Солнышко» МОУ «Ыныргинская СОШ»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C98248-339C-40C1-AA27-3165715C64E5}"/>
              </a:ext>
            </a:extLst>
          </p:cNvPr>
          <p:cNvSpPr/>
          <p:nvPr/>
        </p:nvSpPr>
        <p:spPr>
          <a:xfrm>
            <a:off x="1695450" y="1313483"/>
            <a:ext cx="9607550" cy="3691429"/>
          </a:xfrm>
          <a:prstGeom prst="ellips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Использование мнемотехники при заучивании стихотворений с детьми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61782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7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Наглядный материал">
            <a:hlinkClick r:id="rId2"/>
            <a:extLst>
              <a:ext uri="{FF2B5EF4-FFF2-40B4-BE49-F238E27FC236}">
                <a16:creationId xmlns:a16="http://schemas.microsoft.com/office/drawing/2014/main" id="{758379E3-E851-4621-95D5-0EB186B722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05" y="643467"/>
            <a:ext cx="8704790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24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Сказка в таблице">
            <a:hlinkClick r:id="rId2"/>
            <a:extLst>
              <a:ext uri="{FF2B5EF4-FFF2-40B4-BE49-F238E27FC236}">
                <a16:creationId xmlns:a16="http://schemas.microsoft.com/office/drawing/2014/main" id="{A04583BC-9321-4B2E-880F-E12A45235E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05" y="643467"/>
            <a:ext cx="8985590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31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Времена года">
            <a:hlinkClick r:id="rId2"/>
            <a:extLst>
              <a:ext uri="{FF2B5EF4-FFF2-40B4-BE49-F238E27FC236}">
                <a16:creationId xmlns:a16="http://schemas.microsoft.com/office/drawing/2014/main" id="{C7F07DBF-25B7-4AA7-9C13-F5F01E20CA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" y="880485"/>
            <a:ext cx="5618988" cy="417616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06A47-BB20-4F0E-B57C-305098C9FB98}"/>
              </a:ext>
            </a:extLst>
          </p:cNvPr>
          <p:cNvSpPr txBox="1"/>
          <p:nvPr/>
        </p:nvSpPr>
        <p:spPr>
          <a:xfrm>
            <a:off x="6208645" y="439479"/>
            <a:ext cx="4896502" cy="136707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rgbClr val="002060"/>
                </a:solidFill>
              </a:rPr>
              <a:t>1. Начать стоит с подробного рассмотрения всех использованных изображений: «Что вы видите на картинках?»</a:t>
            </a:r>
            <a:endParaRPr lang="en-US" sz="1600" b="1" kern="12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C686A-36A2-466D-A4CB-13EFD4B2D395}"/>
              </a:ext>
            </a:extLst>
          </p:cNvPr>
          <p:cNvSpPr txBox="1"/>
          <p:nvPr/>
        </p:nvSpPr>
        <p:spPr>
          <a:xfrm>
            <a:off x="6202400" y="1525734"/>
            <a:ext cx="5293544" cy="13670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Второй шаг – рас кодировка информации, скрытой в условных знаках: «О каком времени года идет речь? Правильно. Так что же может означать буква «В» в первом квадрате? А что за странные человечки изображены в конце таблицы? Да это же девочки в синих платьицах и мальчики в оранжевых брючках».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94F8A-EC2C-404F-B543-AA20EE07EB12}"/>
              </a:ext>
            </a:extLst>
          </p:cNvPr>
          <p:cNvSpPr txBox="1"/>
          <p:nvPr/>
        </p:nvSpPr>
        <p:spPr>
          <a:xfrm>
            <a:off x="6096000" y="3105155"/>
            <a:ext cx="5506343" cy="13670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Затем вместе с детьми составляем фразы к каждой картинке: «Наступила весна. Снег растаял, и появилась зеленая травка. Расцвели подснежники. Прилетели птицы. На деревьях распустились молоденькие листочки. Девочки и мальчики рады теплому солнышку». Взрослый произносит полную версию рассказа вслух, привязывая каждое предложение к картинке.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51BA3-2C61-4A0E-882C-6498B0C611C4}"/>
              </a:ext>
            </a:extLst>
          </p:cNvPr>
          <p:cNvSpPr txBox="1"/>
          <p:nvPr/>
        </p:nvSpPr>
        <p:spPr>
          <a:xfrm>
            <a:off x="6096000" y="3984836"/>
            <a:ext cx="4469758" cy="19926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marL="0" marR="0" lvl="0" indent="0" algn="ctr" defTabSz="1733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Убираем таблицу и предлагаем детям восстановить ее по памяти.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768DD3-FBDD-45AA-9914-0BBD5CB2EA5C}"/>
              </a:ext>
            </a:extLst>
          </p:cNvPr>
          <p:cNvSpPr/>
          <p:nvPr/>
        </p:nvSpPr>
        <p:spPr>
          <a:xfrm>
            <a:off x="5706979" y="53403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rgbClr val="7030A0"/>
                </a:solidFill>
              </a:rPr>
              <a:t>5. Следующий шаг – пробные рассказы сначала с опорой на наглядность, а затем без неё, по памяти.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4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39647-1E19-4400-81BE-C57E2576D2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 над стихотворением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665B7-C825-4869-9E15-45342E476F6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571500">
              <a:lnSpc>
                <a:spcPct val="100000"/>
              </a:lnSpc>
              <a:spcAft>
                <a:spcPts val="5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выразительно читает стихотворение.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00000"/>
              </a:lnSpc>
              <a:spcAft>
                <a:spcPts val="5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сообщает, что это стихотворение ребенок будет учить наизусть. Затем еще раз читает стихотворение с опорой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00000"/>
              </a:lnSpc>
              <a:spcAft>
                <a:spcPts val="5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задает вопросы по содержанию стихотворения, помогая ребенку уяснить основную мысль.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00000"/>
              </a:lnSpc>
              <a:spcAft>
                <a:spcPts val="5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выясняет, какие слова непонятны ребенку, объясняет их значение в доступной для ребенка форме.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00000"/>
              </a:lnSpc>
              <a:spcAft>
                <a:spcPts val="5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читает отдельно каждую строчку стихотворения. Ребенок повторяет ее с опорой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00000"/>
              </a:lnSpc>
              <a:spcAft>
                <a:spcPts val="5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рассказывает стихотворение с опорой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0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25ED53-3792-4115-821F-20227948C27F}"/>
              </a:ext>
            </a:extLst>
          </p:cNvPr>
          <p:cNvSpPr/>
          <p:nvPr/>
        </p:nvSpPr>
        <p:spPr>
          <a:xfrm>
            <a:off x="7668768" y="190705"/>
            <a:ext cx="3438143" cy="3238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C07D84-80AD-462C-99A3-6DD524F6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87" y="190705"/>
            <a:ext cx="3438142" cy="323829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F72DEF-C1E0-44C8-AE77-6795A84CC6C4}"/>
              </a:ext>
            </a:extLst>
          </p:cNvPr>
          <p:cNvSpPr/>
          <p:nvPr/>
        </p:nvSpPr>
        <p:spPr>
          <a:xfrm>
            <a:off x="506083" y="174691"/>
            <a:ext cx="2670810" cy="3238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C84104-63BB-478E-989C-CA640C5DB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87" y="820121"/>
            <a:ext cx="553402" cy="2554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F16C83-615D-4B78-87E0-4D0E70AB1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401" y="1028981"/>
            <a:ext cx="2786113" cy="18594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FE55831-951C-4C39-8FC4-A8BD3DDEC52E}"/>
              </a:ext>
            </a:extLst>
          </p:cNvPr>
          <p:cNvSpPr/>
          <p:nvPr/>
        </p:nvSpPr>
        <p:spPr>
          <a:xfrm>
            <a:off x="4450080" y="341377"/>
            <a:ext cx="170621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зале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D1B61B-EEE2-480E-A829-F49570E94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80" y="380825"/>
            <a:ext cx="2082317" cy="290222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2323BB-A79C-451D-BBF7-2DB19414D80C}"/>
              </a:ext>
            </a:extLst>
          </p:cNvPr>
          <p:cNvSpPr/>
          <p:nvPr/>
        </p:nvSpPr>
        <p:spPr>
          <a:xfrm>
            <a:off x="351106" y="3713081"/>
            <a:ext cx="2670810" cy="285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4F2E13-EF2A-408B-A581-69FCC7950B8D}"/>
              </a:ext>
            </a:extLst>
          </p:cNvPr>
          <p:cNvSpPr/>
          <p:nvPr/>
        </p:nvSpPr>
        <p:spPr>
          <a:xfrm>
            <a:off x="3453387" y="3713081"/>
            <a:ext cx="3121151" cy="2803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F27A101-9BFC-4031-A568-29D73ACA3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768" y="3712506"/>
            <a:ext cx="3438143" cy="28035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A304076-94EF-411A-82B2-AB8D276AE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" y="4390675"/>
            <a:ext cx="2325219" cy="1748565"/>
          </a:xfrm>
          <a:prstGeom prst="rect">
            <a:avLst/>
          </a:prstGeom>
        </p:spPr>
      </p:pic>
      <p:sp>
        <p:nvSpPr>
          <p:cNvPr id="34" name="Стрелка: вверх 33">
            <a:extLst>
              <a:ext uri="{FF2B5EF4-FFF2-40B4-BE49-F238E27FC236}">
                <a16:creationId xmlns:a16="http://schemas.microsoft.com/office/drawing/2014/main" id="{6065C05B-5DF0-42FF-99E1-15D2C5CC462E}"/>
              </a:ext>
            </a:extLst>
          </p:cNvPr>
          <p:cNvSpPr/>
          <p:nvPr/>
        </p:nvSpPr>
        <p:spPr>
          <a:xfrm rot="5400000">
            <a:off x="1152594" y="5063024"/>
            <a:ext cx="445090" cy="580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305EB1-1DAA-4A55-997B-91994309A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4244235"/>
            <a:ext cx="2212946" cy="20414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D59BD2-E1D3-4F94-AA3D-E174D5C63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61" y="4166349"/>
            <a:ext cx="2833753" cy="18958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116605-B37C-4C3F-8DE0-2A6E50B1FC3F}"/>
              </a:ext>
            </a:extLst>
          </p:cNvPr>
          <p:cNvSpPr/>
          <p:nvPr/>
        </p:nvSpPr>
        <p:spPr>
          <a:xfrm>
            <a:off x="7807188" y="293683"/>
            <a:ext cx="543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ель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80CB9B-59BE-43B2-97F2-13C1C7830C1B}"/>
              </a:ext>
            </a:extLst>
          </p:cNvPr>
          <p:cNvSpPr/>
          <p:nvPr/>
        </p:nvSpPr>
        <p:spPr>
          <a:xfrm>
            <a:off x="1442562" y="419626"/>
            <a:ext cx="945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Стояла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94AAB3-0D55-47D5-9AC5-8DD2562C9C97}"/>
              </a:ext>
            </a:extLst>
          </p:cNvPr>
          <p:cNvSpPr/>
          <p:nvPr/>
        </p:nvSpPr>
        <p:spPr>
          <a:xfrm>
            <a:off x="1304889" y="3913378"/>
            <a:ext cx="1231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 окном 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B32C66-D6D6-4BB9-8C88-02AEE21417DF}"/>
              </a:ext>
            </a:extLst>
          </p:cNvPr>
          <p:cNvSpPr/>
          <p:nvPr/>
        </p:nvSpPr>
        <p:spPr>
          <a:xfrm>
            <a:off x="4600751" y="3813234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мела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059F9B-8BD0-4315-8B02-6C881EF2226E}"/>
              </a:ext>
            </a:extLst>
          </p:cNvPr>
          <p:cNvSpPr/>
          <p:nvPr/>
        </p:nvSpPr>
        <p:spPr>
          <a:xfrm>
            <a:off x="8954254" y="3713323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7BFD68-738E-4EB3-8747-AE55907FA1FA}"/>
              </a:ext>
            </a:extLst>
          </p:cNvPr>
          <p:cNvSpPr/>
          <p:nvPr/>
        </p:nvSpPr>
        <p:spPr>
          <a:xfrm>
            <a:off x="472440" y="493776"/>
            <a:ext cx="3035808" cy="286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A347BB-183D-4424-92D6-E7CDA540BFF3}"/>
              </a:ext>
            </a:extLst>
          </p:cNvPr>
          <p:cNvSpPr/>
          <p:nvPr/>
        </p:nvSpPr>
        <p:spPr>
          <a:xfrm>
            <a:off x="472440" y="3724656"/>
            <a:ext cx="3035808" cy="286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4408B9-DD90-438D-AA33-572802A5448E}"/>
              </a:ext>
            </a:extLst>
          </p:cNvPr>
          <p:cNvSpPr/>
          <p:nvPr/>
        </p:nvSpPr>
        <p:spPr>
          <a:xfrm>
            <a:off x="4157472" y="3724656"/>
            <a:ext cx="3035808" cy="286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959565-2D87-49C6-BAD4-A042559924D8}"/>
              </a:ext>
            </a:extLst>
          </p:cNvPr>
          <p:cNvSpPr/>
          <p:nvPr/>
        </p:nvSpPr>
        <p:spPr>
          <a:xfrm>
            <a:off x="8491728" y="3724656"/>
            <a:ext cx="3035808" cy="286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DD8023-0813-4EE6-AB16-CC3EC527A1C7}"/>
              </a:ext>
            </a:extLst>
          </p:cNvPr>
          <p:cNvSpPr/>
          <p:nvPr/>
        </p:nvSpPr>
        <p:spPr>
          <a:xfrm>
            <a:off x="4157472" y="493776"/>
            <a:ext cx="3035808" cy="286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DB2FBC-5206-4881-A630-EEC4E909EFF3}"/>
              </a:ext>
            </a:extLst>
          </p:cNvPr>
          <p:cNvSpPr/>
          <p:nvPr/>
        </p:nvSpPr>
        <p:spPr>
          <a:xfrm>
            <a:off x="8491728" y="493776"/>
            <a:ext cx="3035808" cy="286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B1F970-9A89-4C77-A3C3-68E88792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4" y="849993"/>
            <a:ext cx="1800110" cy="25089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47E893-D8E8-4A7A-A4A1-00A9DE5B3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36" y="849993"/>
            <a:ext cx="1717765" cy="24048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615894-5B31-4780-A387-17176F0CC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68" y="772287"/>
            <a:ext cx="2082927" cy="2082927"/>
          </a:xfrm>
          <a:prstGeom prst="rect">
            <a:avLst/>
          </a:prstGeom>
        </p:spPr>
      </p:pic>
      <p:sp>
        <p:nvSpPr>
          <p:cNvPr id="15" name="Стрелка: изогнутая вправо 14">
            <a:extLst>
              <a:ext uri="{FF2B5EF4-FFF2-40B4-BE49-F238E27FC236}">
                <a16:creationId xmlns:a16="http://schemas.microsoft.com/office/drawing/2014/main" id="{F87A2DFF-B1EB-4944-B36E-E8360C545739}"/>
              </a:ext>
            </a:extLst>
          </p:cNvPr>
          <p:cNvSpPr/>
          <p:nvPr/>
        </p:nvSpPr>
        <p:spPr>
          <a:xfrm>
            <a:off x="8559736" y="772287"/>
            <a:ext cx="816864" cy="20829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изогнутая влево 15">
            <a:extLst>
              <a:ext uri="{FF2B5EF4-FFF2-40B4-BE49-F238E27FC236}">
                <a16:creationId xmlns:a16="http://schemas.microsoft.com/office/drawing/2014/main" id="{1777521E-6841-4E1C-BC77-1EE4B6084A15}"/>
              </a:ext>
            </a:extLst>
          </p:cNvPr>
          <p:cNvSpPr/>
          <p:nvPr/>
        </p:nvSpPr>
        <p:spPr>
          <a:xfrm>
            <a:off x="10621499" y="723900"/>
            <a:ext cx="731520" cy="20829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DFBF2B-47E9-4E90-B9B7-E66C926D2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" y="3995166"/>
            <a:ext cx="2825496" cy="2119122"/>
          </a:xfrm>
          <a:prstGeom prst="rect">
            <a:avLst/>
          </a:prstGeom>
        </p:spPr>
      </p:pic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0F509153-F3E7-47AF-A562-0113E88A2C86}"/>
              </a:ext>
            </a:extLst>
          </p:cNvPr>
          <p:cNvSpPr/>
          <p:nvPr/>
        </p:nvSpPr>
        <p:spPr>
          <a:xfrm>
            <a:off x="5433060" y="3842004"/>
            <a:ext cx="484632" cy="2630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E4A5909-F115-4B00-9304-7B1660E9C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 b="-2554"/>
          <a:stretch/>
        </p:blipFill>
        <p:spPr>
          <a:xfrm>
            <a:off x="9307006" y="3950208"/>
            <a:ext cx="1627632" cy="25222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BD0E33-6BFA-4937-8B6D-45A28C0F31AA}"/>
              </a:ext>
            </a:extLst>
          </p:cNvPr>
          <p:cNvSpPr/>
          <p:nvPr/>
        </p:nvSpPr>
        <p:spPr>
          <a:xfrm>
            <a:off x="1058914" y="484233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Она,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B2F5E7-C6A1-43CC-AB02-C0718938BE5B}"/>
              </a:ext>
            </a:extLst>
          </p:cNvPr>
          <p:cNvSpPr/>
          <p:nvPr/>
        </p:nvSpPr>
        <p:spPr>
          <a:xfrm>
            <a:off x="4514189" y="523845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словно добрая фея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C6F046-D6C5-4F0F-A2F6-C1E56B7AB49F}"/>
              </a:ext>
            </a:extLst>
          </p:cNvPr>
          <p:cNvSpPr/>
          <p:nvPr/>
        </p:nvSpPr>
        <p:spPr>
          <a:xfrm>
            <a:off x="8968168" y="416984"/>
            <a:ext cx="2228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Всех в мире ребят 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6B0BEA-B8DE-4739-83F2-2E5B1237E612}"/>
              </a:ext>
            </a:extLst>
          </p:cNvPr>
          <p:cNvSpPr/>
          <p:nvPr/>
        </p:nvSpPr>
        <p:spPr>
          <a:xfrm>
            <a:off x="1434177" y="3663521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пожалела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B9B14E-B600-4CA4-BF51-1FEE290B187F}"/>
              </a:ext>
            </a:extLst>
          </p:cNvPr>
          <p:cNvSpPr/>
          <p:nvPr/>
        </p:nvSpPr>
        <p:spPr>
          <a:xfrm>
            <a:off x="4244017" y="3855291"/>
            <a:ext cx="118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Высокая,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D6FE0CE-53D5-48E2-A116-F27CE02D1D47}"/>
              </a:ext>
            </a:extLst>
          </p:cNvPr>
          <p:cNvSpPr/>
          <p:nvPr/>
        </p:nvSpPr>
        <p:spPr>
          <a:xfrm>
            <a:off x="8455386" y="3616452"/>
            <a:ext cx="163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будто вышка,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35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6E2130-8A33-4B3D-BAE6-C2C485788118}"/>
              </a:ext>
            </a:extLst>
          </p:cNvPr>
          <p:cNvSpPr/>
          <p:nvPr/>
        </p:nvSpPr>
        <p:spPr>
          <a:xfrm>
            <a:off x="481584" y="428244"/>
            <a:ext cx="2926080" cy="295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A95953-A498-4C5A-80C6-E61F84C001EC}"/>
              </a:ext>
            </a:extLst>
          </p:cNvPr>
          <p:cNvSpPr/>
          <p:nvPr/>
        </p:nvSpPr>
        <p:spPr>
          <a:xfrm>
            <a:off x="4632960" y="428244"/>
            <a:ext cx="2926080" cy="295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43C4C7-6A72-4FE8-95DF-6CE6A5F5F6C6}"/>
              </a:ext>
            </a:extLst>
          </p:cNvPr>
          <p:cNvSpPr/>
          <p:nvPr/>
        </p:nvSpPr>
        <p:spPr>
          <a:xfrm>
            <a:off x="8156448" y="428244"/>
            <a:ext cx="3322320" cy="28666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54F3EF-5831-410D-91B4-8DDABC35A22C}"/>
              </a:ext>
            </a:extLst>
          </p:cNvPr>
          <p:cNvSpPr/>
          <p:nvPr/>
        </p:nvSpPr>
        <p:spPr>
          <a:xfrm>
            <a:off x="237744" y="3605784"/>
            <a:ext cx="2926080" cy="295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026CF0-982A-48A6-BFEF-0581B1E59559}"/>
              </a:ext>
            </a:extLst>
          </p:cNvPr>
          <p:cNvSpPr/>
          <p:nvPr/>
        </p:nvSpPr>
        <p:spPr>
          <a:xfrm>
            <a:off x="3407664" y="3605784"/>
            <a:ext cx="2926080" cy="295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9575CB-EBF4-4E08-AF27-588B38EB422F}"/>
              </a:ext>
            </a:extLst>
          </p:cNvPr>
          <p:cNvSpPr/>
          <p:nvPr/>
        </p:nvSpPr>
        <p:spPr>
          <a:xfrm>
            <a:off x="6577584" y="3609302"/>
            <a:ext cx="5175504" cy="2949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91BB59-D2ED-45DB-9271-794BB668A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9" y="563680"/>
            <a:ext cx="1800110" cy="2508903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3F3795FA-C40B-4291-B4CD-440AF6C548A6}"/>
              </a:ext>
            </a:extLst>
          </p:cNvPr>
          <p:cNvSpPr/>
          <p:nvPr/>
        </p:nvSpPr>
        <p:spPr>
          <a:xfrm>
            <a:off x="1944624" y="2157984"/>
            <a:ext cx="484632" cy="60436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EA3508-13A0-479E-95D7-6912AC55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3" y="841156"/>
            <a:ext cx="1551566" cy="21276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375891-289B-4016-B8B2-2D30AF886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1" y="4158707"/>
            <a:ext cx="2219540" cy="17860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AB6DB4D-3272-40E6-BBF7-609E83AC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32" y="4230229"/>
            <a:ext cx="2466896" cy="16429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6B8E97-15B5-43BB-ACD2-F3B3DB3B4E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049" b="-3381"/>
          <a:stretch/>
        </p:blipFill>
        <p:spPr>
          <a:xfrm>
            <a:off x="6882794" y="4100109"/>
            <a:ext cx="2315660" cy="19648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E58C29-FD44-4A0B-92BD-42CD98C2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68" y="5014619"/>
            <a:ext cx="2498982" cy="1493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DFD0C6-5CE8-4F88-819C-1CE31D2C7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5" y="509769"/>
            <a:ext cx="1961562" cy="130836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8F9AB0-6297-458E-93F3-4D2EA93CA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16" y="1855469"/>
            <a:ext cx="2103120" cy="14020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1D941F-6109-4E2E-8B69-774D31AE57ED}"/>
              </a:ext>
            </a:extLst>
          </p:cNvPr>
          <p:cNvSpPr/>
          <p:nvPr/>
        </p:nvSpPr>
        <p:spPr>
          <a:xfrm>
            <a:off x="481584" y="425742"/>
            <a:ext cx="1139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Под ней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D3C577-6254-42E7-B856-1D33080663F4}"/>
              </a:ext>
            </a:extLst>
          </p:cNvPr>
          <p:cNvSpPr/>
          <p:nvPr/>
        </p:nvSpPr>
        <p:spPr>
          <a:xfrm>
            <a:off x="4959575" y="434645"/>
            <a:ext cx="1923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сидел зайчишка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B6E0F-5A9B-4AA0-8FDE-6AE2883EFC87}"/>
              </a:ext>
            </a:extLst>
          </p:cNvPr>
          <p:cNvSpPr/>
          <p:nvPr/>
        </p:nvSpPr>
        <p:spPr>
          <a:xfrm>
            <a:off x="10156547" y="444667"/>
            <a:ext cx="1322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 ветках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AFBE5A-F06B-4643-BE93-818749AC8F00}"/>
              </a:ext>
            </a:extLst>
          </p:cNvPr>
          <p:cNvSpPr/>
          <p:nvPr/>
        </p:nvSpPr>
        <p:spPr>
          <a:xfrm>
            <a:off x="8182089" y="1798005"/>
            <a:ext cx="1005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висели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шишки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3B07A9-5C22-4AC0-850E-6C6C4D051308}"/>
              </a:ext>
            </a:extLst>
          </p:cNvPr>
          <p:cNvSpPr/>
          <p:nvPr/>
        </p:nvSpPr>
        <p:spPr>
          <a:xfrm>
            <a:off x="119261" y="3646583"/>
            <a:ext cx="3163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Словно крошечные мышки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2C7F11-CB25-4696-963B-E548B646801A}"/>
              </a:ext>
            </a:extLst>
          </p:cNvPr>
          <p:cNvSpPr/>
          <p:nvPr/>
        </p:nvSpPr>
        <p:spPr>
          <a:xfrm>
            <a:off x="3907724" y="3699999"/>
            <a:ext cx="151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Будто гость 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62F3E6-789E-4799-8586-AACDAB27E967}"/>
              </a:ext>
            </a:extLst>
          </p:cNvPr>
          <p:cNvSpPr/>
          <p:nvPr/>
        </p:nvSpPr>
        <p:spPr>
          <a:xfrm>
            <a:off x="6811388" y="3687673"/>
            <a:ext cx="2044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она в зале стояла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D1DE79C-6EE1-46AC-8433-D2A9258B9CD1}"/>
              </a:ext>
            </a:extLst>
          </p:cNvPr>
          <p:cNvSpPr/>
          <p:nvPr/>
        </p:nvSpPr>
        <p:spPr>
          <a:xfrm>
            <a:off x="8456844" y="4457302"/>
            <a:ext cx="3520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Красотой всех ребят поражала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85C0EE-6A43-4C62-A180-FB13665309EF}"/>
              </a:ext>
            </a:extLst>
          </p:cNvPr>
          <p:cNvSpPr/>
          <p:nvPr/>
        </p:nvSpPr>
        <p:spPr>
          <a:xfrm>
            <a:off x="537028" y="221344"/>
            <a:ext cx="3374571" cy="3044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A8DB73-8CAA-4C84-B759-B6266B379E85}"/>
              </a:ext>
            </a:extLst>
          </p:cNvPr>
          <p:cNvSpPr/>
          <p:nvPr/>
        </p:nvSpPr>
        <p:spPr>
          <a:xfrm>
            <a:off x="537028" y="3429001"/>
            <a:ext cx="3374571" cy="320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0E4ABE-18EC-43F4-B6B4-30817E4E1024}"/>
              </a:ext>
            </a:extLst>
          </p:cNvPr>
          <p:cNvSpPr/>
          <p:nvPr/>
        </p:nvSpPr>
        <p:spPr>
          <a:xfrm>
            <a:off x="4408714" y="3428999"/>
            <a:ext cx="3374571" cy="3207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8A67B7-304E-423D-84F9-D3DC446BECF3}"/>
              </a:ext>
            </a:extLst>
          </p:cNvPr>
          <p:cNvSpPr/>
          <p:nvPr/>
        </p:nvSpPr>
        <p:spPr>
          <a:xfrm>
            <a:off x="8432800" y="3429000"/>
            <a:ext cx="3374571" cy="3207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7D46BD-BDF2-41EB-BFEB-ACA4CFDBEFD3}"/>
              </a:ext>
            </a:extLst>
          </p:cNvPr>
          <p:cNvSpPr/>
          <p:nvPr/>
        </p:nvSpPr>
        <p:spPr>
          <a:xfrm>
            <a:off x="4383059" y="257023"/>
            <a:ext cx="3374571" cy="3044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A0355D-1BA3-4530-A877-7CEEDFE1D91D}"/>
              </a:ext>
            </a:extLst>
          </p:cNvPr>
          <p:cNvSpPr/>
          <p:nvPr/>
        </p:nvSpPr>
        <p:spPr>
          <a:xfrm>
            <a:off x="8377197" y="221342"/>
            <a:ext cx="3374571" cy="3044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540C6F-96A3-4F1F-81AD-4D7E9F24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0" y="221342"/>
            <a:ext cx="2253548" cy="19703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8EA7F2-F0AC-4B96-B29D-63781D75D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77" y="1520373"/>
            <a:ext cx="1111675" cy="16691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7C4926-3919-4731-AF10-E896A9BA8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27" y="1206499"/>
            <a:ext cx="2655642" cy="16691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8D2EEF-CED6-4904-B89C-EC7FC9B44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01" y="387894"/>
            <a:ext cx="1621375" cy="12427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1BD8FD-91D2-43F0-A339-606AEB7EF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89" y="556984"/>
            <a:ext cx="1732039" cy="12990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1703DC-0589-4AC2-9EB5-080CA8DD1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01" y="2019300"/>
            <a:ext cx="1793321" cy="10087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1110BF-3ABF-43B7-946B-E3F960767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36" y="2318779"/>
            <a:ext cx="1793321" cy="10087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4F4736-C1EC-4E99-A370-947C9D358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3717476"/>
            <a:ext cx="1811300" cy="1280589"/>
          </a:xfrm>
          <a:prstGeom prst="rect">
            <a:avLst/>
          </a:prstGeom>
        </p:spPr>
      </p:pic>
      <p:sp>
        <p:nvSpPr>
          <p:cNvPr id="25" name="Стрелка: изогнутая вправо 24">
            <a:extLst>
              <a:ext uri="{FF2B5EF4-FFF2-40B4-BE49-F238E27FC236}">
                <a16:creationId xmlns:a16="http://schemas.microsoft.com/office/drawing/2014/main" id="{3CE14074-4D9B-4C95-8085-C0E87778ECCC}"/>
              </a:ext>
            </a:extLst>
          </p:cNvPr>
          <p:cNvSpPr/>
          <p:nvPr/>
        </p:nvSpPr>
        <p:spPr>
          <a:xfrm>
            <a:off x="484507" y="3465141"/>
            <a:ext cx="581899" cy="17852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изогнутая влево 25">
            <a:extLst>
              <a:ext uri="{FF2B5EF4-FFF2-40B4-BE49-F238E27FC236}">
                <a16:creationId xmlns:a16="http://schemas.microsoft.com/office/drawing/2014/main" id="{5B5D7635-CE0B-4777-A4C9-808D31F731C7}"/>
              </a:ext>
            </a:extLst>
          </p:cNvPr>
          <p:cNvSpPr/>
          <p:nvPr/>
        </p:nvSpPr>
        <p:spPr>
          <a:xfrm>
            <a:off x="2167566" y="3415704"/>
            <a:ext cx="726019" cy="18744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2D1E204-C221-461E-B549-C58DE314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25" y="5250398"/>
            <a:ext cx="1753120" cy="153278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02258A5-0D39-4EC1-9FF9-74B7E63BFB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18" y="4265989"/>
            <a:ext cx="3125833" cy="16358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B91A53-0318-4E36-85C5-79726E524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56" y="3580029"/>
            <a:ext cx="2535161" cy="14260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2F48F4-1F1F-4572-81D1-345C3F6293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14" y="5170592"/>
            <a:ext cx="2090057" cy="15675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79B01D-732C-409B-8817-4C78697A3BFE}"/>
              </a:ext>
            </a:extLst>
          </p:cNvPr>
          <p:cNvSpPr/>
          <p:nvPr/>
        </p:nvSpPr>
        <p:spPr>
          <a:xfrm>
            <a:off x="463130" y="156874"/>
            <a:ext cx="1013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доме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24BD56-1335-4709-A629-7C05A8B1FBF7}"/>
              </a:ext>
            </a:extLst>
          </p:cNvPr>
          <p:cNvSpPr/>
          <p:nvPr/>
        </p:nvSpPr>
        <p:spPr>
          <a:xfrm>
            <a:off x="2875135" y="611355"/>
            <a:ext cx="1141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кошки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D35AEA-B0CD-461C-A7DF-87917F3B392A}"/>
              </a:ext>
            </a:extLst>
          </p:cNvPr>
          <p:cNvSpPr/>
          <p:nvPr/>
        </p:nvSpPr>
        <p:spPr>
          <a:xfrm>
            <a:off x="5156933" y="387894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случился пожар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78E270-4F7F-4E39-9060-F8119188E880}"/>
              </a:ext>
            </a:extLst>
          </p:cNvPr>
          <p:cNvSpPr/>
          <p:nvPr/>
        </p:nvSpPr>
        <p:spPr>
          <a:xfrm>
            <a:off x="8770676" y="66280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Огонь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86922E-0043-4E75-92E8-049C7B6209DD}"/>
              </a:ext>
            </a:extLst>
          </p:cNvPr>
          <p:cNvSpPr/>
          <p:nvPr/>
        </p:nvSpPr>
        <p:spPr>
          <a:xfrm>
            <a:off x="10249612" y="140545"/>
            <a:ext cx="1256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мороз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6C3EDE-8BB3-4E0A-9FAF-F2DAD4019BF7}"/>
              </a:ext>
            </a:extLst>
          </p:cNvPr>
          <p:cNvSpPr/>
          <p:nvPr/>
        </p:nvSpPr>
        <p:spPr>
          <a:xfrm>
            <a:off x="8882438" y="1680451"/>
            <a:ext cx="2475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все трещит и трещит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AB10C7-F998-40D3-BE61-562047914D8C}"/>
              </a:ext>
            </a:extLst>
          </p:cNvPr>
          <p:cNvSpPr/>
          <p:nvPr/>
        </p:nvSpPr>
        <p:spPr>
          <a:xfrm>
            <a:off x="859940" y="3373184"/>
            <a:ext cx="1621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Всем зверям 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5E8CDC6-7D4B-4865-BD8B-1F618C0E3F4B}"/>
              </a:ext>
            </a:extLst>
          </p:cNvPr>
          <p:cNvSpPr/>
          <p:nvPr/>
        </p:nvSpPr>
        <p:spPr>
          <a:xfrm>
            <a:off x="2937651" y="4680180"/>
            <a:ext cx="1078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 дома 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005131C-A2C1-46A6-BCD4-A9D545D86743}"/>
              </a:ext>
            </a:extLst>
          </p:cNvPr>
          <p:cNvSpPr/>
          <p:nvPr/>
        </p:nvSpPr>
        <p:spPr>
          <a:xfrm>
            <a:off x="5130030" y="3684208"/>
            <a:ext cx="193193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преградил.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0C93EBA-8EF7-4C69-BDE5-9FBCFE984E38}"/>
              </a:ext>
            </a:extLst>
          </p:cNvPr>
          <p:cNvSpPr/>
          <p:nvPr/>
        </p:nvSpPr>
        <p:spPr>
          <a:xfrm>
            <a:off x="8504601" y="3265086"/>
            <a:ext cx="2076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Огня было много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266CB8E-2546-4B7F-AA7B-52C04B9C31DE}"/>
              </a:ext>
            </a:extLst>
          </p:cNvPr>
          <p:cNvSpPr/>
          <p:nvPr/>
        </p:nvSpPr>
        <p:spPr>
          <a:xfrm>
            <a:off x="9855240" y="4850288"/>
            <a:ext cx="2045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на небе звезд</a:t>
            </a:r>
            <a:endParaRPr lang="ru-RU" dirty="0"/>
          </a:p>
        </p:txBody>
      </p:sp>
      <p:sp>
        <p:nvSpPr>
          <p:cNvPr id="32" name="Стрелка: влево 31">
            <a:extLst>
              <a:ext uri="{FF2B5EF4-FFF2-40B4-BE49-F238E27FC236}">
                <a16:creationId xmlns:a16="http://schemas.microsoft.com/office/drawing/2014/main" id="{55C44990-390A-4674-B4C2-93C325D86189}"/>
              </a:ext>
            </a:extLst>
          </p:cNvPr>
          <p:cNvSpPr/>
          <p:nvPr/>
        </p:nvSpPr>
        <p:spPr>
          <a:xfrm rot="2529113">
            <a:off x="1839563" y="154559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EE1576-FB79-42DA-A2C0-E7F728C3BE18}"/>
              </a:ext>
            </a:extLst>
          </p:cNvPr>
          <p:cNvSpPr/>
          <p:nvPr/>
        </p:nvSpPr>
        <p:spPr>
          <a:xfrm>
            <a:off x="517071" y="139474"/>
            <a:ext cx="3061608" cy="3058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DB08B5-348B-4B26-9980-45B8D05BE0F2}"/>
              </a:ext>
            </a:extLst>
          </p:cNvPr>
          <p:cNvSpPr/>
          <p:nvPr/>
        </p:nvSpPr>
        <p:spPr>
          <a:xfrm>
            <a:off x="4198257" y="146335"/>
            <a:ext cx="3262084" cy="3097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6326CB-D704-4CFB-AE0A-50AC90C7E661}"/>
              </a:ext>
            </a:extLst>
          </p:cNvPr>
          <p:cNvSpPr/>
          <p:nvPr/>
        </p:nvSpPr>
        <p:spPr>
          <a:xfrm>
            <a:off x="8374742" y="97177"/>
            <a:ext cx="3185888" cy="3146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15965E-516D-4915-BACF-0F88C873A1AB}"/>
              </a:ext>
            </a:extLst>
          </p:cNvPr>
          <p:cNvSpPr/>
          <p:nvPr/>
        </p:nvSpPr>
        <p:spPr>
          <a:xfrm>
            <a:off x="517071" y="3506789"/>
            <a:ext cx="3013529" cy="3058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B0A51-13E6-411D-B505-57C0700A1ECA}"/>
              </a:ext>
            </a:extLst>
          </p:cNvPr>
          <p:cNvSpPr/>
          <p:nvPr/>
        </p:nvSpPr>
        <p:spPr>
          <a:xfrm>
            <a:off x="4198257" y="3614056"/>
            <a:ext cx="3262085" cy="2950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5CE32B-3667-4D92-834E-4D95422A0C82}"/>
              </a:ext>
            </a:extLst>
          </p:cNvPr>
          <p:cNvSpPr/>
          <p:nvPr/>
        </p:nvSpPr>
        <p:spPr>
          <a:xfrm>
            <a:off x="8374742" y="3525378"/>
            <a:ext cx="3089727" cy="3039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A935A7-E3E4-4FF0-9591-F5EC8C518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22" y="1389119"/>
            <a:ext cx="1586905" cy="15869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7CC4D4-51B6-43E7-AA30-9B80AD4AB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8" y="496182"/>
            <a:ext cx="1621375" cy="12427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F76547-E10A-4E73-B892-BFEC16805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81" y="493175"/>
            <a:ext cx="1644650" cy="28447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0FCAF1-9B28-424A-A986-162DB3E5A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95" y="330855"/>
            <a:ext cx="1621375" cy="12427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CEE11-FA3E-49D6-BC32-280931868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06" y="1717943"/>
            <a:ext cx="1537982" cy="15190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2EE0B9-E724-45C9-8E14-3CC2D2AAE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686" y="2122560"/>
            <a:ext cx="1543642" cy="9647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FC98C0C-9B8B-45B8-A216-688CEAF11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" y="3677971"/>
            <a:ext cx="2140857" cy="142902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AC7962-FAB0-4D5D-81C5-8089D02FE0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1" y="5319952"/>
            <a:ext cx="2518099" cy="13217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717186-A143-47B0-935C-AC4C63098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84" y="3825631"/>
            <a:ext cx="2336873" cy="14687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029A326-2F40-4F4D-884C-0AF70B56BC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6" y="5319952"/>
            <a:ext cx="1851130" cy="13883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ACDFD1-EF3C-495F-8677-25DB2E4FCF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00" y="4401463"/>
            <a:ext cx="1987410" cy="14110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EFAF91-900C-4F5D-98D4-F937220D1DD7}"/>
              </a:ext>
            </a:extLst>
          </p:cNvPr>
          <p:cNvSpPr/>
          <p:nvPr/>
        </p:nvSpPr>
        <p:spPr>
          <a:xfrm>
            <a:off x="1156318" y="93065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Он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ADFB51-E90A-4B62-A741-521A844C33DA}"/>
              </a:ext>
            </a:extLst>
          </p:cNvPr>
          <p:cNvSpPr/>
          <p:nvPr/>
        </p:nvSpPr>
        <p:spPr>
          <a:xfrm>
            <a:off x="2209564" y="881742"/>
            <a:ext cx="148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поднимался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D1B34D-9255-433D-8443-17D4C4567200}"/>
              </a:ext>
            </a:extLst>
          </p:cNvPr>
          <p:cNvSpPr/>
          <p:nvPr/>
        </p:nvSpPr>
        <p:spPr>
          <a:xfrm>
            <a:off x="4636969" y="130800"/>
            <a:ext cx="251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во весь Кошкин рост.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5A72FF-DFD6-42F4-96EF-A3DEE68CE506}"/>
              </a:ext>
            </a:extLst>
          </p:cNvPr>
          <p:cNvSpPr/>
          <p:nvPr/>
        </p:nvSpPr>
        <p:spPr>
          <a:xfrm>
            <a:off x="8757317" y="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Огонь,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8B8590-FA9B-40A0-8B75-2A0452E45C52}"/>
              </a:ext>
            </a:extLst>
          </p:cNvPr>
          <p:cNvSpPr/>
          <p:nvPr/>
        </p:nvSpPr>
        <p:spPr>
          <a:xfrm>
            <a:off x="8396090" y="1514301"/>
            <a:ext cx="1344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как резина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243F888-03B3-450B-8028-F2EBE96AB534}"/>
              </a:ext>
            </a:extLst>
          </p:cNvPr>
          <p:cNvSpPr/>
          <p:nvPr/>
        </p:nvSpPr>
        <p:spPr>
          <a:xfrm>
            <a:off x="10099904" y="1765897"/>
            <a:ext cx="1347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без формы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AE1CCA-7B35-4BDA-809F-FF7268C632F7}"/>
              </a:ext>
            </a:extLst>
          </p:cNvPr>
          <p:cNvSpPr/>
          <p:nvPr/>
        </p:nvSpPr>
        <p:spPr>
          <a:xfrm>
            <a:off x="572078" y="3341119"/>
            <a:ext cx="189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Занял весь дом 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40680A5-7812-4459-93FD-F2DB1566431E}"/>
              </a:ext>
            </a:extLst>
          </p:cNvPr>
          <p:cNvSpPr/>
          <p:nvPr/>
        </p:nvSpPr>
        <p:spPr>
          <a:xfrm>
            <a:off x="1930128" y="5045128"/>
            <a:ext cx="1513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просторный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38D5325-0A04-4E89-A5C4-3CB634FE1C41}"/>
              </a:ext>
            </a:extLst>
          </p:cNvPr>
          <p:cNvSpPr/>
          <p:nvPr/>
        </p:nvSpPr>
        <p:spPr>
          <a:xfrm>
            <a:off x="4639021" y="3494716"/>
            <a:ext cx="912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Пожар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6222F6C-CEC7-4A90-A67E-C61469A2F212}"/>
              </a:ext>
            </a:extLst>
          </p:cNvPr>
          <p:cNvSpPr/>
          <p:nvPr/>
        </p:nvSpPr>
        <p:spPr>
          <a:xfrm>
            <a:off x="4383053" y="5262936"/>
            <a:ext cx="1485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был быстр,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леопард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418E54F-BA26-487E-ABD5-1A904B6B7002}"/>
              </a:ext>
            </a:extLst>
          </p:cNvPr>
          <p:cNvSpPr/>
          <p:nvPr/>
        </p:nvSpPr>
        <p:spPr>
          <a:xfrm>
            <a:off x="8435439" y="3783102"/>
            <a:ext cx="30644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Казалось, он набрал азарт.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40AF87-E576-45D9-B02E-BCAE6AFC3B08}"/>
              </a:ext>
            </a:extLst>
          </p:cNvPr>
          <p:cNvSpPr/>
          <p:nvPr/>
        </p:nvSpPr>
        <p:spPr>
          <a:xfrm>
            <a:off x="261254" y="312058"/>
            <a:ext cx="3396343" cy="2873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1BEEAD-AF6F-4AD7-8F78-134C1AB8C18D}"/>
              </a:ext>
            </a:extLst>
          </p:cNvPr>
          <p:cNvSpPr/>
          <p:nvPr/>
        </p:nvSpPr>
        <p:spPr>
          <a:xfrm>
            <a:off x="4107541" y="312058"/>
            <a:ext cx="3396343" cy="2873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C0CFC-6C97-4E7A-94E6-45731E6675F1}"/>
              </a:ext>
            </a:extLst>
          </p:cNvPr>
          <p:cNvSpPr/>
          <p:nvPr/>
        </p:nvSpPr>
        <p:spPr>
          <a:xfrm>
            <a:off x="7953828" y="312058"/>
            <a:ext cx="3396343" cy="2873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469F09-C8B5-4623-A93A-E809A3F3F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3" y="576216"/>
            <a:ext cx="3396343" cy="21161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CF9A28-9660-4374-83B0-35EDA2A9F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1" y="542038"/>
            <a:ext cx="3072407" cy="22892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9D6035-D7A7-40A6-B247-84E7D92F2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78" y="633996"/>
            <a:ext cx="2949188" cy="21053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F8A08-A9C8-4DAB-B160-9E2DAF9C7E00}"/>
              </a:ext>
            </a:extLst>
          </p:cNvPr>
          <p:cNvSpPr/>
          <p:nvPr/>
        </p:nvSpPr>
        <p:spPr>
          <a:xfrm>
            <a:off x="489685" y="154562"/>
            <a:ext cx="321376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потушить огонь смогли!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72A8FE-6CBD-45D4-9895-92E0ECE4F5BC}"/>
              </a:ext>
            </a:extLst>
          </p:cNvPr>
          <p:cNvSpPr/>
          <p:nvPr/>
        </p:nvSpPr>
        <p:spPr>
          <a:xfrm>
            <a:off x="4652241" y="322944"/>
            <a:ext cx="2447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Ведь звери дружбою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0586CA-4396-4CAC-9863-AF6E7EE74715}"/>
              </a:ext>
            </a:extLst>
          </p:cNvPr>
          <p:cNvSpPr/>
          <p:nvPr/>
        </p:nvSpPr>
        <p:spPr>
          <a:xfrm>
            <a:off x="8477664" y="269344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сильны!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6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887EA-42C5-4A21-AE29-9E895695B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26" y="2173233"/>
            <a:ext cx="3154583" cy="3231527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FD589C4-535D-4430-B225-2D6D3F0B6B83}"/>
              </a:ext>
            </a:extLst>
          </p:cNvPr>
          <p:cNvSpPr/>
          <p:nvPr/>
        </p:nvSpPr>
        <p:spPr>
          <a:xfrm>
            <a:off x="269823" y="312059"/>
            <a:ext cx="7977203" cy="5092701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К.Д.Ушинский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говорил, </a:t>
            </a: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запомнить пять непонятных слов – это мучение для ребенка. </a:t>
            </a: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 если связать двадцать таких слов с картинками – он усвоит все на лету.</a:t>
            </a:r>
            <a:endParaRPr lang="ru-RU" sz="3200" b="1" i="1" dirty="0">
              <a:solidFill>
                <a:srgbClr val="00B05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6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BBCDD-F0C5-49B5-BBAA-3DC08DB6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мнемотехники повышает эффективность заучивания стихов:</a:t>
            </a:r>
            <a:br>
              <a:rPr lang="ru-RU" sz="3600" b="1" dirty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0A019-CC7B-43E1-9EB9-C9617F8D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lvl="0" indent="-6096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значительно сокращается время заучивания;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увеличивается длительность запоминания стихов;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развивается ассоциативное мышление, способность к замещению;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активизируется речь;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появляется интерес к заучиванию поэтических произведений;</a:t>
            </a:r>
          </a:p>
          <a:p>
            <a:pPr marL="609600" lvl="0" indent="-6096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преодолевают робость, застенчивость, учатся свободно держаться перед аудиторией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230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254ED-EF0D-44A1-9CD3-E56F4062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 b="100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CBC98248-339C-40C1-AA27-3165715C64E5}"/>
              </a:ext>
            </a:extLst>
          </p:cNvPr>
          <p:cNvSpPr/>
          <p:nvPr/>
        </p:nvSpPr>
        <p:spPr>
          <a:xfrm>
            <a:off x="1695450" y="1313483"/>
            <a:ext cx="9607550" cy="4630117"/>
          </a:xfrm>
          <a:prstGeom prst="ellips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i="1" dirty="0">
                <a:solidFill>
                  <a:srgbClr val="002060"/>
                </a:solidFill>
              </a:rPr>
              <a:t> Цель: формировать у детей интерес к заучиванию стихов; расширение словарного запаса,  развитие связной речи дошкольников.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8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27E078-C82A-489C-AA88-CD822CA51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708"/>
            <a:ext cx="10515600" cy="573020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система различных приёмов, облегчающих запоминание и увеличивающих объём памяти путём образования дополнительных ассоциаций, организация учебного процесса в виде игры. </a:t>
            </a:r>
          </a:p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Крокирование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использование наглядности: схем, чертежей, набросков, таблиц или коллажей.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Денотативный 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картинный план, не графический,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мнемотаблицы.разработан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Сычевой Г.Е. «Методика заучивания стихов и пересказов по денотативному плану»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Детанат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это предмет, который можно изобразить.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95305856-A65B-4876-81E3-6E17A61778AD}"/>
              </a:ext>
            </a:extLst>
          </p:cNvPr>
          <p:cNvCxnSpPr>
            <a:cxnSpLocks/>
          </p:cNvCxnSpPr>
          <p:nvPr/>
        </p:nvCxnSpPr>
        <p:spPr>
          <a:xfrm>
            <a:off x="1720516" y="4319337"/>
            <a:ext cx="1299410" cy="505326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8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9830CE-A21E-41BB-AC2D-6FE077DAB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89" y="1745411"/>
            <a:ext cx="4163991" cy="3217629"/>
          </a:xfrm>
          <a:prstGeom prst="rect">
            <a:avLst/>
          </a:prstGeom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8D9D5-3EAD-4216-B135-3ADF350D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мнемотехники во время занятий развивает: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02D98-A138-44DE-AF0D-86F5D297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внимание,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усидчивость,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живой интерес к обучению,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воображение,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логическое мышление,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мелкую моторику,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выполнять операции анализа и синтеза.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20333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605F-1D12-4EAC-B2C7-7D0470D2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01A820-72CD-43BA-9111-C05C97BE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1" y="162138"/>
            <a:ext cx="11233355" cy="6533724"/>
          </a:xfrm>
          <a:gradFill>
            <a:gsLst>
              <a:gs pos="0">
                <a:srgbClr val="7030A0"/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A409B6-02DE-4A0A-A04F-7B60A6233C2A}"/>
              </a:ext>
            </a:extLst>
          </p:cNvPr>
          <p:cNvSpPr/>
          <p:nvPr/>
        </p:nvSpPr>
        <p:spPr>
          <a:xfrm>
            <a:off x="838200" y="373388"/>
            <a:ext cx="10515600" cy="8111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5BFED2-BBC4-4918-A65E-5148C9EA43B6}"/>
              </a:ext>
            </a:extLst>
          </p:cNvPr>
          <p:cNvSpPr/>
          <p:nvPr/>
        </p:nvSpPr>
        <p:spPr>
          <a:xfrm>
            <a:off x="2378325" y="317303"/>
            <a:ext cx="781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Структура мнемотехники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CD5B6F-4083-4CDB-A3BC-90457DE39ED7}"/>
              </a:ext>
            </a:extLst>
          </p:cNvPr>
          <p:cNvSpPr/>
          <p:nvPr/>
        </p:nvSpPr>
        <p:spPr>
          <a:xfrm>
            <a:off x="4429026" y="1316689"/>
            <a:ext cx="2789903" cy="57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50D40D-45AB-4978-BFB9-615B847A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73" y="2341263"/>
            <a:ext cx="1869017" cy="164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30EDD7-434D-4058-9127-D72F14862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84" y="2206936"/>
            <a:ext cx="3779659" cy="333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933F2B6C-AE21-4F07-A2EA-7EB63B8043F7}"/>
              </a:ext>
            </a:extLst>
          </p:cNvPr>
          <p:cNvSpPr/>
          <p:nvPr/>
        </p:nvSpPr>
        <p:spPr>
          <a:xfrm>
            <a:off x="5853682" y="1820916"/>
            <a:ext cx="484632" cy="658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8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50EC12F-08D3-48B6-9D0F-8AFD5BB32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705" y="532229"/>
            <a:ext cx="2919663" cy="9191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FC6678-B8AB-47E8-8741-7346FF42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8" y="2063666"/>
            <a:ext cx="2391328" cy="210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16075B-AC14-4DB7-84B9-8C978D59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54" y="2063666"/>
            <a:ext cx="2829558" cy="213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8B14DD-92BA-4788-85F5-AEE6F1B84D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54" r="-1554" b="8753"/>
          <a:stretch/>
        </p:blipFill>
        <p:spPr>
          <a:xfrm>
            <a:off x="6161553" y="2077808"/>
            <a:ext cx="1946921" cy="210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4DB33-19B7-48F0-BF0F-539C5BC42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15" y="2077809"/>
            <a:ext cx="2069343" cy="2109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E0E54A-E885-422C-9C08-13526D83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957" y="1311441"/>
            <a:ext cx="441157" cy="752225"/>
          </a:xfrm>
          <a:prstGeom prst="downArrow">
            <a:avLst>
              <a:gd name="adj1" fmla="val 445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64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2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Моем руки правильно">
            <a:hlinkClick r:id="rId2"/>
            <a:extLst>
              <a:ext uri="{FF2B5EF4-FFF2-40B4-BE49-F238E27FC236}">
                <a16:creationId xmlns:a16="http://schemas.microsoft.com/office/drawing/2014/main" id="{463B99C8-FAE7-46E4-9F08-872AC8E5A8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88" y="643467"/>
            <a:ext cx="8315023" cy="5571066"/>
          </a:xfrm>
          <a:prstGeom prst="rect">
            <a:avLst/>
          </a:prstGeom>
          <a:noFill/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29F0DE-4F7F-4E7A-BBC6-B71A68B9CADB}"/>
              </a:ext>
            </a:extLst>
          </p:cNvPr>
          <p:cNvSpPr/>
          <p:nvPr/>
        </p:nvSpPr>
        <p:spPr>
          <a:xfrm>
            <a:off x="477012" y="111414"/>
            <a:ext cx="2789903" cy="4637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7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2E4921-3A2D-47A4-A6B6-140F12F4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95" y="643467"/>
            <a:ext cx="84410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563</Words>
  <Application>Microsoft Office PowerPoint</Application>
  <PresentationFormat>Широкоэкранный</PresentationFormat>
  <Paragraphs>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мнемотехники во время занятий развивает: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над стихотворением: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мнемотехники повышает эффективность заучивания стихов: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ловчикова</dc:creator>
  <cp:lastModifiedBy>татьяна ловчикова</cp:lastModifiedBy>
  <cp:revision>33</cp:revision>
  <dcterms:created xsi:type="dcterms:W3CDTF">2017-11-21T08:54:08Z</dcterms:created>
  <dcterms:modified xsi:type="dcterms:W3CDTF">2018-03-23T08:00:57Z</dcterms:modified>
</cp:coreProperties>
</file>